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8" r:id="rId11"/>
    <p:sldId id="267" r:id="rId12"/>
    <p:sldId id="269" r:id="rId13"/>
    <p:sldId id="27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38"/>
    <p:restoredTop sz="94660"/>
  </p:normalViewPr>
  <p:slideViewPr>
    <p:cSldViewPr>
      <p:cViewPr varScale="1">
        <p:scale>
          <a:sx n="73" d="100"/>
          <a:sy n="73" d="100"/>
        </p:scale>
        <p:origin x="-127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2904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89938-5FAF-44FC-9416-CF53EE3703D2}" type="datetimeFigureOut">
              <a:rPr lang="ru-RU" smtClean="0"/>
              <a:pPr/>
              <a:t>08.04.2014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C9A703-F501-4826-8914-007884D7B03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01E1CF-7CC8-435F-8E9E-76C06984A403}" type="datetimeFigureOut">
              <a:rPr lang="ru-RU" smtClean="0"/>
              <a:pPr/>
              <a:t>08.04.2014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6E7598-C047-493E-9D0E-8FE5169F537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E7598-C047-493E-9D0E-8FE5169F5371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E7598-C047-493E-9D0E-8FE5169F5371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E7598-C047-493E-9D0E-8FE5169F5371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08.04.2014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08.04.2014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08.04.2014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08.04.2014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08.04.2014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08.04.2014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14357"/>
            <a:ext cx="7772400" cy="286800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Тема урока:</a:t>
            </a:r>
            <a:br>
              <a:rPr lang="ru-RU" dirty="0" smtClean="0">
                <a:solidFill>
                  <a:schemeClr val="accent1"/>
                </a:solidFill>
              </a:rPr>
            </a:br>
            <a:r>
              <a:rPr lang="ru-RU" dirty="0" smtClean="0">
                <a:solidFill>
                  <a:schemeClr val="accent1"/>
                </a:solidFill>
              </a:rPr>
              <a:t>Пропорциональность величин.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3611606"/>
            <a:ext cx="7815290" cy="2174847"/>
          </a:xfrm>
        </p:spPr>
        <p:txBody>
          <a:bodyPr>
            <a:normAutofit/>
          </a:bodyPr>
          <a:lstStyle/>
          <a:p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Механникова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 Тамара Васильевна,</a:t>
            </a:r>
          </a:p>
          <a:p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учитель математики</a:t>
            </a:r>
          </a:p>
          <a:p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МОУ «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Сосновицкая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 ООШ»</a:t>
            </a:r>
            <a:endParaRPr lang="ru-RU" sz="18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обобщить и закрепить знания учащихся о прямой и обратной пропорциональных величинах; способствовать развитию умения решать пропорции и задачи.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Цель: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400" dirty="0" smtClean="0"/>
              <a:t>1. Обучать решению пропорций.</a:t>
            </a:r>
            <a:br>
              <a:rPr lang="ru-RU" sz="2400" dirty="0" smtClean="0"/>
            </a:br>
            <a:r>
              <a:rPr lang="ru-RU" sz="2400" dirty="0" smtClean="0"/>
              <a:t>2. Содействовать воспитанию интереса к предмету.</a:t>
            </a:r>
            <a:br>
              <a:rPr lang="ru-RU" sz="2400" dirty="0" smtClean="0"/>
            </a:br>
            <a:r>
              <a:rPr lang="ru-RU" sz="2400" dirty="0" smtClean="0"/>
              <a:t>3. Формировать активную жизненную позицию учащихся в различных формах учебного сотрудничества.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400" dirty="0" smtClean="0">
                <a:solidFill>
                  <a:schemeClr val="bg2">
                    <a:lumMod val="50000"/>
                  </a:schemeClr>
                </a:solidFill>
              </a:rPr>
              <a:t>Задачи: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214554"/>
            <a:ext cx="8229600" cy="3792737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а) 240:3=80 км/ч – </a:t>
            </a:r>
            <a:r>
              <a:rPr lang="ru-RU" sz="1800" dirty="0" smtClean="0"/>
              <a:t>скорость грузовика </a:t>
            </a:r>
            <a:r>
              <a:rPr lang="ru-RU" dirty="0" smtClean="0"/>
              <a:t>б)80•2=160км/ч – </a:t>
            </a:r>
            <a:r>
              <a:rPr lang="ru-RU" sz="1800" dirty="0" smtClean="0"/>
              <a:t>скорость спортивного автомобиля</a:t>
            </a:r>
          </a:p>
          <a:p>
            <a:pPr>
              <a:buNone/>
            </a:pPr>
            <a:r>
              <a:rPr lang="ru-RU" sz="1800" dirty="0" smtClean="0"/>
              <a:t>    </a:t>
            </a:r>
            <a:r>
              <a:rPr lang="ru-RU" sz="2800" dirty="0" smtClean="0"/>
              <a:t>в) 80:5=16 км/ч </a:t>
            </a:r>
            <a:r>
              <a:rPr lang="ru-RU" sz="1800" dirty="0" smtClean="0"/>
              <a:t>– скорость велосипедиста</a:t>
            </a:r>
            <a:endParaRPr lang="ru-RU" sz="1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sz="32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3200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sz="32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3200" dirty="0" smtClean="0">
                <a:solidFill>
                  <a:schemeClr val="bg2">
                    <a:lumMod val="50000"/>
                  </a:schemeClr>
                </a:solidFill>
              </a:rPr>
              <a:t>Проверка домашнего задания №1037(1)</a:t>
            </a:r>
            <a:br>
              <a:rPr lang="ru-RU" sz="32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857916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 - Что такое пропорция?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 - Как называются числа </a:t>
            </a:r>
            <a:r>
              <a:rPr lang="en-US" sz="2400" i="1" dirty="0" smtClean="0"/>
              <a:t>m</a:t>
            </a:r>
            <a:r>
              <a:rPr lang="ru-RU" sz="2400" dirty="0" smtClean="0"/>
              <a:t> и  </a:t>
            </a:r>
            <a:r>
              <a:rPr lang="en-US" sz="2400" i="1" dirty="0" smtClean="0"/>
              <a:t>n</a:t>
            </a:r>
            <a:r>
              <a:rPr lang="ru-RU" sz="2400" dirty="0" smtClean="0"/>
              <a:t> в пропорции  </a:t>
            </a:r>
            <a:r>
              <a:rPr lang="en-US" sz="2400" i="1" dirty="0" smtClean="0"/>
              <a:t>a</a:t>
            </a:r>
            <a:r>
              <a:rPr lang="ru-RU" sz="2400" i="1" dirty="0" smtClean="0"/>
              <a:t>:</a:t>
            </a:r>
            <a:r>
              <a:rPr lang="en-US" sz="2400" i="1" dirty="0" smtClean="0"/>
              <a:t>m</a:t>
            </a:r>
            <a:r>
              <a:rPr lang="ru-RU" sz="2400" i="1" dirty="0" smtClean="0"/>
              <a:t>=</a:t>
            </a:r>
            <a:r>
              <a:rPr lang="en-US" sz="2400" i="1" dirty="0" smtClean="0"/>
              <a:t>n</a:t>
            </a:r>
            <a:r>
              <a:rPr lang="ru-RU" sz="2400" i="1" dirty="0" smtClean="0"/>
              <a:t>:</a:t>
            </a:r>
            <a:r>
              <a:rPr lang="en-US" sz="2400" i="1" dirty="0" smtClean="0"/>
              <a:t>b</a:t>
            </a:r>
            <a:r>
              <a:rPr lang="ru-RU" sz="2400" i="1" dirty="0" smtClean="0"/>
              <a:t>?</a:t>
            </a:r>
          </a:p>
          <a:p>
            <a:pPr>
              <a:buNone/>
            </a:pPr>
            <a:endParaRPr lang="ru-RU" sz="2400" i="1" dirty="0" smtClean="0"/>
          </a:p>
          <a:p>
            <a:pPr>
              <a:buNone/>
            </a:pPr>
            <a:r>
              <a:rPr lang="ru-RU" sz="2400" dirty="0" smtClean="0"/>
              <a:t>- Сформулируйте  основное свойство пропорции.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- Как найти неизвестный крайний член пропорции, средний член пропорции?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- Какие величины называют прямо пропорциональными,</a:t>
            </a:r>
          </a:p>
          <a:p>
            <a:pPr>
              <a:buNone/>
            </a:pPr>
            <a:r>
              <a:rPr lang="ru-RU" sz="2400" dirty="0" smtClean="0"/>
              <a:t>   обратно пропорциональными?</a:t>
            </a:r>
          </a:p>
          <a:p>
            <a:pPr>
              <a:buNone/>
            </a:pPr>
            <a:endParaRPr lang="ru-RU" sz="2400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Устная работа.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649993"/>
          </a:xfrm>
        </p:spPr>
        <p:txBody>
          <a:bodyPr numCol="2"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а) 3:7=5:16;   </a:t>
            </a:r>
          </a:p>
          <a:p>
            <a:pPr>
              <a:buNone/>
            </a:pPr>
            <a:r>
              <a:rPr lang="ru-RU" dirty="0" smtClean="0"/>
              <a:t>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в) 5:8=10:16;    </a:t>
            </a:r>
          </a:p>
          <a:p>
            <a:pPr>
              <a:buNone/>
            </a:pPr>
            <a:r>
              <a:rPr lang="ru-RU" dirty="0" smtClean="0"/>
              <a:t>     </a:t>
            </a:r>
          </a:p>
          <a:p>
            <a:pPr>
              <a:buNone/>
            </a:pPr>
            <a:r>
              <a:rPr lang="ru-RU" dirty="0" err="1" smtClean="0"/>
              <a:t>д</a:t>
            </a:r>
            <a:r>
              <a:rPr lang="ru-RU" dirty="0" smtClean="0"/>
              <a:t>) 3:2=15:10; </a:t>
            </a:r>
          </a:p>
          <a:p>
            <a:pPr>
              <a:buNone/>
            </a:pPr>
            <a:r>
              <a:rPr lang="ru-RU" dirty="0" smtClean="0"/>
              <a:t>      </a:t>
            </a:r>
          </a:p>
          <a:p>
            <a:pPr>
              <a:buNone/>
            </a:pPr>
            <a:r>
              <a:rPr lang="ru-RU" dirty="0" smtClean="0"/>
              <a:t> 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б) 6:5=4:3;</a:t>
            </a:r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>г)  8:3=16:6;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е) 2:3=14:12;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Укажите верную пропорцию:</a:t>
            </a:r>
            <a:br>
              <a:rPr lang="ru-RU" dirty="0" smtClean="0">
                <a:solidFill>
                  <a:schemeClr val="bg2">
                    <a:lumMod val="50000"/>
                  </a:schemeClr>
                </a:solidFill>
              </a:rPr>
            </a:b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а)21:x = 0,1:0,2;      </a:t>
            </a:r>
            <a:r>
              <a:rPr lang="ru-RU" dirty="0" smtClean="0"/>
              <a:t>  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 </a:t>
            </a:r>
            <a:r>
              <a:rPr lang="ru-RU" dirty="0" err="1" smtClean="0"/>
              <a:t>х</a:t>
            </a:r>
            <a:r>
              <a:rPr lang="ru-RU" dirty="0" err="1" smtClean="0"/>
              <a:t>=</a:t>
            </a:r>
            <a:r>
              <a:rPr lang="ru-RU" dirty="0" smtClean="0"/>
              <a:t>        </a:t>
            </a:r>
            <a:r>
              <a:rPr lang="ru-RU" dirty="0" smtClean="0"/>
              <a:t>;</a:t>
            </a:r>
          </a:p>
          <a:p>
            <a:pPr>
              <a:buNone/>
            </a:pPr>
            <a:r>
              <a:rPr lang="ru-RU" dirty="0" smtClean="0"/>
              <a:t> </a:t>
            </a:r>
          </a:p>
          <a:p>
            <a:pPr>
              <a:buNone/>
            </a:pPr>
            <a:r>
              <a:rPr lang="ru-RU" dirty="0" smtClean="0"/>
              <a:t>     х=42</a:t>
            </a:r>
            <a:r>
              <a:rPr lang="ru-RU" dirty="0" smtClean="0"/>
              <a:t>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б</a:t>
            </a:r>
            <a:r>
              <a:rPr lang="ru-RU" dirty="0" smtClean="0"/>
              <a:t>) 10:0,1=3,5:х;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   Х=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   х=0,035</a:t>
            </a:r>
            <a:r>
              <a:rPr lang="ru-RU" dirty="0" smtClean="0"/>
              <a:t>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 </a:t>
            </a:r>
            <a:r>
              <a:rPr lang="ru-RU" sz="3600" dirty="0" smtClean="0">
                <a:solidFill>
                  <a:schemeClr val="bg2">
                    <a:lumMod val="50000"/>
                  </a:schemeClr>
                </a:solidFill>
              </a:rPr>
              <a:t>Найдите неизвестный член пропорции:</a:t>
            </a:r>
            <a:br>
              <a:rPr lang="ru-RU" sz="3600" dirty="0" smtClean="0">
                <a:solidFill>
                  <a:schemeClr val="bg2">
                    <a:lumMod val="50000"/>
                  </a:schemeClr>
                </a:solidFill>
              </a:rPr>
            </a:br>
            <a:endParaRPr lang="ru-RU" sz="3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43042" y="2857496"/>
            <a:ext cx="666750" cy="581025"/>
          </a:xfrm>
          <a:prstGeom prst="rect">
            <a:avLst/>
          </a:prstGeom>
          <a:noFill/>
        </p:spPr>
      </p:pic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29322" y="2786058"/>
            <a:ext cx="714375" cy="561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4х9=0,2х180;</a:t>
            </a:r>
          </a:p>
          <a:p>
            <a:pPr>
              <a:buNone/>
            </a:pPr>
            <a:r>
              <a:rPr lang="ru-RU" dirty="0" smtClean="0"/>
              <a:t>Ответ: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1) 4:0,2=180:9;  2) 9:0,2=180:4; </a:t>
            </a:r>
          </a:p>
          <a:p>
            <a:pPr>
              <a:buNone/>
            </a:pPr>
            <a:r>
              <a:rPr lang="ru-RU" dirty="0" smtClean="0"/>
              <a:t>  3)  4:180=0,2:9;  4) 9:180=0,2:4. </a:t>
            </a:r>
          </a:p>
          <a:p>
            <a:pPr>
              <a:buNone/>
            </a:pPr>
            <a:r>
              <a:rPr lang="ru-RU" dirty="0" smtClean="0"/>
              <a:t>  5) 0,2:4=9:180;  6) 0,2:9=4:180;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 </a:t>
            </a:r>
            <a:r>
              <a:rPr lang="ru-RU" dirty="0" smtClean="0"/>
              <a:t>7)180:9=4:0,2;   8) 180:4=9:0,2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sz="32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3200" dirty="0" smtClean="0">
                <a:solidFill>
                  <a:schemeClr val="bg2">
                    <a:lumMod val="50000"/>
                  </a:schemeClr>
                </a:solidFill>
              </a:rPr>
              <a:t>Используя верное равенство, составить  пропорции:</a:t>
            </a:r>
            <a:br>
              <a:rPr lang="ru-RU" sz="3200" dirty="0" smtClean="0">
                <a:solidFill>
                  <a:schemeClr val="bg2">
                    <a:lumMod val="50000"/>
                  </a:schemeClr>
                </a:solidFill>
              </a:rPr>
            </a:br>
            <a:endParaRPr lang="ru-RU" sz="32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1. № 1039, 1040 в тетрадях.</a:t>
            </a:r>
          </a:p>
          <a:p>
            <a:pPr>
              <a:buNone/>
            </a:pPr>
            <a:r>
              <a:rPr lang="ru-RU" dirty="0" smtClean="0"/>
              <a:t>- Сравните эти задачи. Что в них общего, чем отличаются? В какой задаче рассматриваются прямо пропорциональные величины, а в какой обратно пропорциональные величины?</a:t>
            </a:r>
          </a:p>
          <a:p>
            <a:pPr>
              <a:buNone/>
            </a:pPr>
            <a:r>
              <a:rPr lang="ru-RU" dirty="0" smtClean="0"/>
              <a:t>2. № 1041 устно с комментированием.</a:t>
            </a:r>
          </a:p>
          <a:p>
            <a:pPr>
              <a:buNone/>
            </a:pPr>
            <a:r>
              <a:rPr lang="ru-RU" dirty="0" smtClean="0"/>
              <a:t>3. №1042 с комментированием.</a:t>
            </a:r>
          </a:p>
          <a:p>
            <a:pPr>
              <a:buNone/>
            </a:pPr>
            <a:r>
              <a:rPr lang="ru-RU" dirty="0" smtClean="0"/>
              <a:t>4.  №1048 (а) на доске и в тетрадях.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 Выполнение упражнений.</a:t>
            </a:r>
            <a:br>
              <a:rPr lang="ru-RU" dirty="0" smtClean="0">
                <a:solidFill>
                  <a:schemeClr val="bg2">
                    <a:lumMod val="50000"/>
                  </a:schemeClr>
                </a:solidFill>
              </a:rPr>
            </a:b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857916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dirty="0" smtClean="0"/>
              <a:t>1 Из данных величин укажите прямо пропорциональные</a:t>
            </a:r>
            <a:r>
              <a:rPr lang="ru-RU" dirty="0" smtClean="0"/>
              <a:t>:</a:t>
            </a:r>
          </a:p>
          <a:p>
            <a:pPr>
              <a:buNone/>
            </a:pPr>
            <a:r>
              <a:rPr lang="ru-RU" dirty="0" smtClean="0"/>
              <a:t>а) скорость движения и время, которое потребуется на определенный путь;</a:t>
            </a:r>
          </a:p>
          <a:p>
            <a:pPr>
              <a:buNone/>
            </a:pPr>
            <a:r>
              <a:rPr lang="ru-RU" dirty="0" smtClean="0"/>
              <a:t>б) цена товара и его стоимость, если количество товара неизменно;</a:t>
            </a:r>
          </a:p>
          <a:p>
            <a:pPr>
              <a:buNone/>
            </a:pPr>
            <a:r>
              <a:rPr lang="ru-RU" dirty="0" smtClean="0"/>
              <a:t>в) масса ящиков с апельсинами и количество апельсинов.</a:t>
            </a:r>
          </a:p>
          <a:p>
            <a:pPr>
              <a:buNone/>
            </a:pPr>
            <a:r>
              <a:rPr lang="ru-RU" b="1" dirty="0" smtClean="0"/>
              <a:t>2 Из данных величин укажите обратно  пропорциональные:</a:t>
            </a:r>
          </a:p>
          <a:p>
            <a:pPr>
              <a:buNone/>
            </a:pPr>
            <a:r>
              <a:rPr lang="ru-RU" dirty="0" smtClean="0"/>
              <a:t>а) масса контейнера с арбузами и число арбузов;</a:t>
            </a:r>
          </a:p>
          <a:p>
            <a:pPr>
              <a:buNone/>
            </a:pPr>
            <a:r>
              <a:rPr lang="ru-RU" dirty="0" smtClean="0"/>
              <a:t>б) цена товара и количество этого товара, которое можно приобрести на определенную сумму денег;</a:t>
            </a:r>
          </a:p>
          <a:p>
            <a:pPr>
              <a:buNone/>
            </a:pPr>
            <a:r>
              <a:rPr lang="ru-RU" dirty="0" smtClean="0"/>
              <a:t>в)  объем выполненной работы и время ее выполнения при неизменной производительности труда.</a:t>
            </a:r>
          </a:p>
          <a:p>
            <a:pPr>
              <a:buNone/>
            </a:pPr>
            <a:r>
              <a:rPr lang="ru-RU" b="1" dirty="0" smtClean="0"/>
              <a:t>3 Решите пропорцию:    =</a:t>
            </a:r>
          </a:p>
          <a:p>
            <a:pPr>
              <a:buNone/>
            </a:pPr>
            <a:r>
              <a:rPr lang="ru-RU" dirty="0" smtClean="0"/>
              <a:t>а) ;          б);       в)  36;          г)  24;</a:t>
            </a:r>
          </a:p>
          <a:p>
            <a:pPr>
              <a:buNone/>
            </a:pPr>
            <a:r>
              <a:rPr lang="ru-RU" b="1" dirty="0" smtClean="0"/>
              <a:t>4 Найдите значение выражения:  (-3,5+4,7)∙0,6.</a:t>
            </a:r>
          </a:p>
          <a:p>
            <a:pPr>
              <a:buNone/>
            </a:pPr>
            <a:r>
              <a:rPr lang="ru-RU" dirty="0" smtClean="0"/>
              <a:t>а) -4,92;     б)72;     в)7,2;     г) 0,72.</a:t>
            </a:r>
          </a:p>
          <a:p>
            <a:pPr>
              <a:buNone/>
            </a:pPr>
            <a:r>
              <a:rPr lang="ru-RU" b="1" dirty="0" smtClean="0"/>
              <a:t>  5 Решите уравнение:  -2,4х+0,6= -4,2.</a:t>
            </a:r>
          </a:p>
          <a:p>
            <a:pPr>
              <a:buNone/>
            </a:pPr>
            <a:r>
              <a:rPr lang="ru-RU" dirty="0" smtClean="0"/>
              <a:t>                  а) -4,8;     б)-2;     в)2;      г)2,4.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71472" y="142852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solidFill>
                  <a:schemeClr val="bg2">
                    <a:lumMod val="50000"/>
                  </a:schemeClr>
                </a:solidFill>
              </a:rPr>
              <a:t>тест</a:t>
            </a:r>
            <a:endParaRPr lang="ru-RU"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14744" y="4500570"/>
            <a:ext cx="123825" cy="504825"/>
          </a:xfrm>
          <a:prstGeom prst="rect">
            <a:avLst/>
          </a:prstGeom>
          <a:noFill/>
        </p:spPr>
      </p:pic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43372" y="4429132"/>
            <a:ext cx="257175" cy="552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785926"/>
          <a:ext cx="8229600" cy="17145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85725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</a:tr>
              <a:tr h="85725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Ключ 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507117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- Какие величины называют  пропорциональными?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- Чем отличаются прямо пропорциональные и обратно пропорциональные величины?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Итог урока.</a:t>
            </a:r>
            <a:br>
              <a:rPr lang="ru-RU" dirty="0" smtClean="0">
                <a:solidFill>
                  <a:schemeClr val="bg2">
                    <a:lumMod val="50000"/>
                  </a:schemeClr>
                </a:solidFill>
              </a:rPr>
            </a:b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149927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с:235-236 ответить на контрольные вопросы и задания; </a:t>
            </a:r>
          </a:p>
          <a:p>
            <a:pPr>
              <a:buNone/>
            </a:pPr>
            <a:r>
              <a:rPr lang="ru-RU" dirty="0" smtClean="0"/>
              <a:t>№1048(б), № 1066(а).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Домашнее задание. 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203</TotalTime>
  <Words>481</Words>
  <PresentationFormat>Экран (4:3)</PresentationFormat>
  <Paragraphs>106</Paragraphs>
  <Slides>13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Открытая</vt:lpstr>
      <vt:lpstr>Тема урока: Пропорциональность величин. </vt:lpstr>
      <vt:lpstr>Цель: </vt:lpstr>
      <vt:lpstr>Задачи:</vt:lpstr>
      <vt:lpstr>  Проверка домашнего задания №1037(1)  </vt:lpstr>
      <vt:lpstr>Устная работа. </vt:lpstr>
      <vt:lpstr> Укажите верную пропорцию: </vt:lpstr>
      <vt:lpstr>  Найдите неизвестный член пропорции: </vt:lpstr>
      <vt:lpstr> Используя верное равенство, составить  пропорции: </vt:lpstr>
      <vt:lpstr> Выполнение упражнений. </vt:lpstr>
      <vt:lpstr>тест</vt:lpstr>
      <vt:lpstr>Ключ </vt:lpstr>
      <vt:lpstr> Итог урока. </vt:lpstr>
      <vt:lpstr>Домашнее задание.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урока: Пропорциональность величин. </dc:title>
  <dc:creator>школа</dc:creator>
  <cp:lastModifiedBy>школа</cp:lastModifiedBy>
  <cp:revision>22</cp:revision>
  <dcterms:created xsi:type="dcterms:W3CDTF">2014-04-07T07:45:48Z</dcterms:created>
  <dcterms:modified xsi:type="dcterms:W3CDTF">2014-04-07T20:59:25Z</dcterms:modified>
</cp:coreProperties>
</file>