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7"/>
  </p:notesMasterIdLst>
  <p:sldIdLst>
    <p:sldId id="256" r:id="rId2"/>
    <p:sldId id="257" r:id="rId3"/>
    <p:sldId id="276" r:id="rId4"/>
    <p:sldId id="262" r:id="rId5"/>
    <p:sldId id="267" r:id="rId6"/>
    <p:sldId id="266" r:id="rId7"/>
    <p:sldId id="259" r:id="rId8"/>
    <p:sldId id="258" r:id="rId9"/>
    <p:sldId id="268" r:id="rId10"/>
    <p:sldId id="270" r:id="rId11"/>
    <p:sldId id="269" r:id="rId12"/>
    <p:sldId id="271" r:id="rId13"/>
    <p:sldId id="272" r:id="rId14"/>
    <p:sldId id="273" r:id="rId15"/>
    <p:sldId id="274"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6ABED4-FEC6-413F-8C1C-78BA783E37C5}" type="datetimeFigureOut">
              <a:rPr lang="ru-RU" smtClean="0"/>
              <a:pPr/>
              <a:t>09.11.2017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269357-6E5C-4827-9676-56E1A3076C3A}"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2E269357-6E5C-4827-9676-56E1A3076C3A}" type="slidenum">
              <a:rPr lang="ru-RU" smtClean="0"/>
              <a:pPr/>
              <a:t>10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09.11.2017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B106E36-FD25-4E2D-B0AA-010F637433A0}" type="datetimeFigureOut">
              <a:rPr lang="ru-RU" smtClean="0"/>
              <a:pPr/>
              <a:t>09.11.2017</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25C68B6-61C2-468F-89AB-4B9F7531AA68}"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p:split orient="vert"/>
  </p:transition>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435608" y="274638"/>
            <a:ext cx="7498080" cy="4511684"/>
          </a:xfrm>
        </p:spPr>
        <p:txBody>
          <a:bodyPr>
            <a:noAutofit/>
          </a:bodyPr>
          <a:lstStyle/>
          <a:p>
            <a:pPr algn="ctr"/>
            <a:r>
              <a:rPr lang="ru-RU" sz="3600" dirty="0" smtClean="0">
                <a:latin typeface="Times New Roman" pitchFamily="18" charset="0"/>
                <a:cs typeface="Times New Roman" pitchFamily="18" charset="0"/>
              </a:rPr>
              <a:t>Игровые технологии</a:t>
            </a:r>
            <a:br>
              <a:rPr lang="ru-RU" sz="3600" dirty="0" smtClean="0">
                <a:latin typeface="Times New Roman" pitchFamily="18" charset="0"/>
                <a:cs typeface="Times New Roman" pitchFamily="18" charset="0"/>
              </a:rPr>
            </a:br>
            <a:r>
              <a:rPr lang="ru-RU" sz="3600" dirty="0" smtClean="0">
                <a:latin typeface="Times New Roman" pitchFamily="18" charset="0"/>
                <a:cs typeface="Times New Roman" pitchFamily="18" charset="0"/>
              </a:rPr>
              <a:t> как фактор активизации познавательной деятельности </a:t>
            </a:r>
            <a:br>
              <a:rPr lang="ru-RU" sz="3600" dirty="0" smtClean="0">
                <a:latin typeface="Times New Roman" pitchFamily="18" charset="0"/>
                <a:cs typeface="Times New Roman" pitchFamily="18" charset="0"/>
              </a:rPr>
            </a:br>
            <a:r>
              <a:rPr lang="ru-RU" sz="3600" dirty="0" smtClean="0">
                <a:latin typeface="Times New Roman" pitchFamily="18" charset="0"/>
                <a:cs typeface="Times New Roman" pitchFamily="18" charset="0"/>
              </a:rPr>
              <a:t>учащихся </a:t>
            </a:r>
            <a:br>
              <a:rPr lang="ru-RU" sz="3600" dirty="0" smtClean="0">
                <a:latin typeface="Times New Roman" pitchFamily="18" charset="0"/>
                <a:cs typeface="Times New Roman" pitchFamily="18" charset="0"/>
              </a:rPr>
            </a:br>
            <a:r>
              <a:rPr lang="ru-RU" sz="3600" dirty="0" smtClean="0">
                <a:latin typeface="Times New Roman" pitchFamily="18" charset="0"/>
                <a:cs typeface="Times New Roman" pitchFamily="18" charset="0"/>
              </a:rPr>
              <a:t>на  уроках математики</a:t>
            </a:r>
            <a:endParaRPr lang="ru-RU" sz="3600" dirty="0">
              <a:latin typeface="Times New Roman" pitchFamily="18" charset="0"/>
              <a:cs typeface="Times New Roman" pitchFamily="18" charset="0"/>
            </a:endParaRPr>
          </a:p>
        </p:txBody>
      </p:sp>
      <p:sp>
        <p:nvSpPr>
          <p:cNvPr id="5" name="Содержимое 4"/>
          <p:cNvSpPr>
            <a:spLocks noGrp="1"/>
          </p:cNvSpPr>
          <p:nvPr>
            <p:ph idx="1"/>
          </p:nvPr>
        </p:nvSpPr>
        <p:spPr>
          <a:xfrm>
            <a:off x="5857884" y="5143512"/>
            <a:ext cx="2997486" cy="1157262"/>
          </a:xfrm>
        </p:spPr>
        <p:txBody>
          <a:bodyPr>
            <a:normAutofit/>
          </a:bodyPr>
          <a:lstStyle/>
          <a:p>
            <a:pPr>
              <a:buNone/>
            </a:pPr>
            <a:r>
              <a:rPr lang="ru-RU" sz="1600" dirty="0" smtClean="0">
                <a:latin typeface="Times New Roman" pitchFamily="18" charset="0"/>
                <a:cs typeface="Times New Roman" pitchFamily="18" charset="0"/>
              </a:rPr>
              <a:t>Учитель математики</a:t>
            </a:r>
          </a:p>
          <a:p>
            <a:pPr>
              <a:buNone/>
            </a:pPr>
            <a:r>
              <a:rPr lang="ru-RU" sz="1600" dirty="0" smtClean="0">
                <a:latin typeface="Times New Roman" pitchFamily="18" charset="0"/>
                <a:cs typeface="Times New Roman" pitchFamily="18" charset="0"/>
              </a:rPr>
              <a:t>МОУ «</a:t>
            </a:r>
            <a:r>
              <a:rPr lang="ru-RU" sz="1600" dirty="0" err="1" smtClean="0">
                <a:latin typeface="Times New Roman" pitchFamily="18" charset="0"/>
                <a:cs typeface="Times New Roman" pitchFamily="18" charset="0"/>
              </a:rPr>
              <a:t>Сосновицкая</a:t>
            </a:r>
            <a:r>
              <a:rPr lang="ru-RU" sz="1600" dirty="0" smtClean="0">
                <a:latin typeface="Times New Roman" pitchFamily="18" charset="0"/>
                <a:cs typeface="Times New Roman" pitchFamily="18" charset="0"/>
              </a:rPr>
              <a:t> ООШ»</a:t>
            </a:r>
          </a:p>
          <a:p>
            <a:pPr>
              <a:buNone/>
            </a:pPr>
            <a:r>
              <a:rPr lang="ru-RU" sz="1600" dirty="0" err="1" smtClean="0">
                <a:latin typeface="Times New Roman" pitchFamily="18" charset="0"/>
                <a:cs typeface="Times New Roman" pitchFamily="18" charset="0"/>
              </a:rPr>
              <a:t>Механникова</a:t>
            </a:r>
            <a:r>
              <a:rPr lang="ru-RU" sz="1600" dirty="0" smtClean="0">
                <a:latin typeface="Times New Roman" pitchFamily="18" charset="0"/>
                <a:cs typeface="Times New Roman" pitchFamily="18" charset="0"/>
              </a:rPr>
              <a:t> Т. В. </a:t>
            </a:r>
            <a:endParaRPr lang="ru-RU" sz="1600"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endParaRPr lang="ru-RU" dirty="0"/>
          </a:p>
        </p:txBody>
      </p:sp>
      <p:sp>
        <p:nvSpPr>
          <p:cNvPr id="3" name="Содержимое 2"/>
          <p:cNvSpPr>
            <a:spLocks noGrp="1"/>
          </p:cNvSpPr>
          <p:nvPr>
            <p:ph sz="half" idx="1"/>
          </p:nvPr>
        </p:nvSpPr>
        <p:spPr/>
        <p:txBody>
          <a:bodyPr>
            <a:normAutofit/>
          </a:bodyPr>
          <a:lstStyle/>
          <a:p>
            <a:pPr>
              <a:buNone/>
            </a:pPr>
            <a:endParaRPr lang="ru-RU" dirty="0">
              <a:latin typeface="Times New Roman" pitchFamily="18" charset="0"/>
              <a:cs typeface="Times New Roman" pitchFamily="18" charset="0"/>
            </a:endParaRPr>
          </a:p>
        </p:txBody>
      </p:sp>
      <p:sp>
        <p:nvSpPr>
          <p:cNvPr id="7" name="Содержимое 6"/>
          <p:cNvSpPr>
            <a:spLocks noGrp="1"/>
          </p:cNvSpPr>
          <p:nvPr>
            <p:ph sz="half" idx="2"/>
          </p:nvPr>
        </p:nvSpPr>
        <p:spPr>
          <a:xfrm>
            <a:off x="5276088" y="1000108"/>
            <a:ext cx="3657600" cy="5187332"/>
          </a:xfrm>
        </p:spPr>
        <p:txBody>
          <a:bodyPr>
            <a:normAutofit/>
          </a:bodyPr>
          <a:lstStyle/>
          <a:p>
            <a:pPr>
              <a:buNone/>
            </a:pPr>
            <a:r>
              <a:rPr lang="ru-RU" i="1" dirty="0" smtClean="0">
                <a:latin typeface="Times New Roman" pitchFamily="18" charset="0"/>
                <a:cs typeface="Times New Roman" pitchFamily="18" charset="0"/>
              </a:rPr>
              <a:t>«Без игры нет и не может быть</a:t>
            </a:r>
            <a:endParaRPr lang="ru-RU" dirty="0" smtClean="0">
              <a:latin typeface="Times New Roman" pitchFamily="18" charset="0"/>
              <a:cs typeface="Times New Roman" pitchFamily="18" charset="0"/>
            </a:endParaRPr>
          </a:p>
          <a:p>
            <a:pPr>
              <a:buNone/>
            </a:pPr>
            <a:r>
              <a:rPr lang="ru-RU" i="1" dirty="0" smtClean="0">
                <a:latin typeface="Times New Roman" pitchFamily="18" charset="0"/>
                <a:cs typeface="Times New Roman" pitchFamily="18" charset="0"/>
              </a:rPr>
              <a:t>Полноценного умственного развития.</a:t>
            </a:r>
            <a:endParaRPr lang="ru-RU" dirty="0" smtClean="0">
              <a:latin typeface="Times New Roman" pitchFamily="18" charset="0"/>
              <a:cs typeface="Times New Roman" pitchFamily="18" charset="0"/>
            </a:endParaRPr>
          </a:p>
          <a:p>
            <a:pPr>
              <a:buNone/>
            </a:pPr>
            <a:r>
              <a:rPr lang="ru-RU" i="1" dirty="0" smtClean="0">
                <a:latin typeface="Times New Roman" pitchFamily="18" charset="0"/>
                <a:cs typeface="Times New Roman" pitchFamily="18" charset="0"/>
              </a:rPr>
              <a:t>Игра – это искра, зажигающая огонек</a:t>
            </a:r>
            <a:endParaRPr lang="ru-RU" dirty="0" smtClean="0">
              <a:latin typeface="Times New Roman" pitchFamily="18" charset="0"/>
              <a:cs typeface="Times New Roman" pitchFamily="18" charset="0"/>
            </a:endParaRPr>
          </a:p>
          <a:p>
            <a:pPr>
              <a:buNone/>
            </a:pPr>
            <a:r>
              <a:rPr lang="ru-RU" i="1" dirty="0" smtClean="0">
                <a:latin typeface="Times New Roman" pitchFamily="18" charset="0"/>
                <a:cs typeface="Times New Roman" pitchFamily="18" charset="0"/>
              </a:rPr>
              <a:t>Пытливости и любознательности»</a:t>
            </a:r>
            <a:endParaRPr lang="ru-RU" dirty="0" smtClean="0">
              <a:latin typeface="Times New Roman" pitchFamily="18" charset="0"/>
              <a:cs typeface="Times New Roman" pitchFamily="18" charset="0"/>
            </a:endParaRPr>
          </a:p>
          <a:p>
            <a:pPr>
              <a:buNone/>
            </a:pPr>
            <a:r>
              <a:rPr lang="ru-RU" i="1" dirty="0" smtClean="0">
                <a:latin typeface="Times New Roman" pitchFamily="18" charset="0"/>
                <a:cs typeface="Times New Roman" pitchFamily="18" charset="0"/>
              </a:rPr>
              <a:t>                                       В. А.Сухомлинский</a:t>
            </a:r>
            <a:endParaRPr lang="ru-RU" dirty="0" smtClean="0">
              <a:latin typeface="Times New Roman" pitchFamily="18" charset="0"/>
              <a:cs typeface="Times New Roman" pitchFamily="18" charset="0"/>
            </a:endParaRPr>
          </a:p>
          <a:p>
            <a:endParaRPr lang="ru-RU" dirty="0"/>
          </a:p>
        </p:txBody>
      </p:sp>
      <p:pic>
        <p:nvPicPr>
          <p:cNvPr id="16388" name="Picture 4" descr="Василий Александрович Сухомлинский. Портрет в Павлышской школе"/>
          <p:cNvPicPr>
            <a:picLocks noChangeAspect="1" noChangeArrowheads="1"/>
          </p:cNvPicPr>
          <p:nvPr/>
        </p:nvPicPr>
        <p:blipFill>
          <a:blip r:embed="rId2"/>
          <a:srcRect l="7197" r="5624"/>
          <a:stretch>
            <a:fillRect/>
          </a:stretch>
        </p:blipFill>
        <p:spPr bwMode="auto">
          <a:xfrm>
            <a:off x="1000100" y="1142984"/>
            <a:ext cx="4429156" cy="5072098"/>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Актуальность</a:t>
            </a:r>
            <a:endParaRPr lang="ru-RU" dirty="0"/>
          </a:p>
        </p:txBody>
      </p:sp>
      <p:sp>
        <p:nvSpPr>
          <p:cNvPr id="3" name="Содержимое 2"/>
          <p:cNvSpPr>
            <a:spLocks noGrp="1"/>
          </p:cNvSpPr>
          <p:nvPr>
            <p:ph idx="1"/>
          </p:nvPr>
        </p:nvSpPr>
        <p:spPr>
          <a:xfrm>
            <a:off x="1435608" y="1142984"/>
            <a:ext cx="7498080" cy="5357850"/>
          </a:xfrm>
        </p:spPr>
        <p:txBody>
          <a:bodyPr>
            <a:normAutofit fontScale="47500" lnSpcReduction="20000"/>
          </a:bodyPr>
          <a:lstStyle/>
          <a:p>
            <a:endParaRPr lang="ru-RU" sz="4200" dirty="0" smtClean="0">
              <a:latin typeface="Times New Roman" pitchFamily="18" charset="0"/>
              <a:cs typeface="Times New Roman" pitchFamily="18" charset="0"/>
            </a:endParaRPr>
          </a:p>
          <a:p>
            <a:r>
              <a:rPr lang="ru-RU" sz="4200" dirty="0" smtClean="0">
                <a:latin typeface="Times New Roman" pitchFamily="18" charset="0"/>
                <a:cs typeface="Times New Roman" pitchFamily="18" charset="0"/>
              </a:rPr>
              <a:t>- в игре заложены огромные воспитательные и образовательные возможности; </a:t>
            </a:r>
          </a:p>
          <a:p>
            <a:r>
              <a:rPr lang="ru-RU" sz="4200" dirty="0" smtClean="0">
                <a:latin typeface="Times New Roman" pitchFamily="18" charset="0"/>
                <a:cs typeface="Times New Roman" pitchFamily="18" charset="0"/>
              </a:rPr>
              <a:t>- в процессе игр дети приобретают самые различные знания о предметах и явлениях окружающего мира; </a:t>
            </a:r>
          </a:p>
          <a:p>
            <a:r>
              <a:rPr lang="ru-RU" sz="4200" dirty="0" smtClean="0">
                <a:latin typeface="Times New Roman" pitchFamily="18" charset="0"/>
                <a:cs typeface="Times New Roman" pitchFamily="18" charset="0"/>
              </a:rPr>
              <a:t>- игра развивает детскую наблюдательность и способность определять свойства предметов, выявлять их существенные признаки; </a:t>
            </a:r>
          </a:p>
          <a:p>
            <a:r>
              <a:rPr lang="ru-RU" sz="4200" dirty="0" smtClean="0">
                <a:latin typeface="Times New Roman" pitchFamily="18" charset="0"/>
                <a:cs typeface="Times New Roman" pitchFamily="18" charset="0"/>
              </a:rPr>
              <a:t>- игры очень хорошо уживаются с “серьезным” учением;</a:t>
            </a:r>
          </a:p>
          <a:p>
            <a:r>
              <a:rPr lang="ru-RU" sz="4200" dirty="0" smtClean="0">
                <a:latin typeface="Times New Roman" pitchFamily="18" charset="0"/>
                <a:cs typeface="Times New Roman" pitchFamily="18" charset="0"/>
              </a:rPr>
              <a:t>- включение в урок игр и игровых моментов делает процесс обучения интересным и занимательным, создает у детей бодрое рабочее настроение, облегчает преодоление трудностей в усвоении учебного материала;</a:t>
            </a:r>
          </a:p>
          <a:p>
            <a:r>
              <a:rPr lang="ru-RU" sz="4200" dirty="0" smtClean="0">
                <a:latin typeface="Times New Roman" pitchFamily="18" charset="0"/>
                <a:cs typeface="Times New Roman" pitchFamily="18" charset="0"/>
              </a:rPr>
              <a:t>- разнообразные игровые действия, при помощи которых решается та или иная умственная задача, поддерживают и усиливают интерес детей к учебному предмету. </a:t>
            </a:r>
          </a:p>
          <a:p>
            <a:r>
              <a:rPr lang="ru-RU" sz="4200" dirty="0" smtClean="0">
                <a:latin typeface="Times New Roman" pitchFamily="18" charset="0"/>
                <a:cs typeface="Times New Roman" pitchFamily="18" charset="0"/>
              </a:rPr>
              <a:t>- игры оказывают большое влияние на умственное развитие детей, совершенствуя их мышление, внимание, творческое воображение. </a:t>
            </a:r>
          </a:p>
          <a:p>
            <a:pPr>
              <a:buNone/>
            </a:pPr>
            <a:endParaRPr lang="ru-RU" dirty="0"/>
          </a:p>
        </p:txBody>
      </p:sp>
    </p:spTree>
  </p:cSld>
  <p:clrMapOvr>
    <a:masterClrMapping/>
  </p:clrMapOvr>
  <p:transition>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Основная цель:</a:t>
            </a:r>
            <a:endParaRPr lang="ru-RU" dirty="0"/>
          </a:p>
        </p:txBody>
      </p:sp>
      <p:sp>
        <p:nvSpPr>
          <p:cNvPr id="3" name="Содержимое 2"/>
          <p:cNvSpPr>
            <a:spLocks noGrp="1"/>
          </p:cNvSpPr>
          <p:nvPr>
            <p:ph idx="1"/>
          </p:nvPr>
        </p:nvSpPr>
        <p:spPr/>
        <p:txBody>
          <a:bodyPr/>
          <a:lstStyle/>
          <a:p>
            <a:r>
              <a:rPr lang="ru-RU" dirty="0" smtClean="0">
                <a:latin typeface="Times New Roman" pitchFamily="18" charset="0"/>
                <a:cs typeface="Times New Roman" pitchFamily="18" charset="0"/>
              </a:rPr>
              <a:t>повышение познавательного интереса, творческой активности,  индивидуальных способностей детей на уроках математики</a:t>
            </a:r>
            <a:endParaRPr lang="ru-RU"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Задачи:</a:t>
            </a:r>
            <a:endParaRPr lang="ru-RU" dirty="0"/>
          </a:p>
        </p:txBody>
      </p:sp>
      <p:sp>
        <p:nvSpPr>
          <p:cNvPr id="3" name="Содержимое 2"/>
          <p:cNvSpPr>
            <a:spLocks noGrp="1"/>
          </p:cNvSpPr>
          <p:nvPr>
            <p:ph idx="1"/>
          </p:nvPr>
        </p:nvSpPr>
        <p:spPr/>
        <p:txBody>
          <a:bodyPr>
            <a:normAutofit fontScale="92500" lnSpcReduction="10000"/>
          </a:bodyPr>
          <a:lstStyle/>
          <a:p>
            <a:pPr algn="just">
              <a:buFont typeface="Arial" pitchFamily="34" charset="0"/>
              <a:buChar char="•"/>
            </a:pPr>
            <a:r>
              <a:rPr lang="ru-RU" dirty="0" smtClean="0">
                <a:latin typeface="Times New Roman" pitchFamily="18" charset="0"/>
                <a:cs typeface="Times New Roman" pitchFamily="18" charset="0"/>
              </a:rPr>
              <a:t>создание максимальной помощи ученику с учетом результатов анализа контрольных работ, работы на уроке;</a:t>
            </a:r>
          </a:p>
          <a:p>
            <a:pPr algn="just">
              <a:buFont typeface="Arial" pitchFamily="34" charset="0"/>
              <a:buChar char="•"/>
            </a:pPr>
            <a:r>
              <a:rPr lang="ru-RU" dirty="0" smtClean="0">
                <a:latin typeface="Times New Roman" pitchFamily="18" charset="0"/>
                <a:cs typeface="Times New Roman" pitchFamily="18" charset="0"/>
              </a:rPr>
              <a:t>формирование индивидуального стиля познавательной деятельности учащихся в зависимости от уровня и качества развития познавательных способностей; </a:t>
            </a:r>
          </a:p>
          <a:p>
            <a:pPr algn="just">
              <a:buFont typeface="Arial" pitchFamily="34" charset="0"/>
              <a:buChar char="•"/>
            </a:pPr>
            <a:r>
              <a:rPr lang="ru-RU" dirty="0" smtClean="0">
                <a:latin typeface="Times New Roman" pitchFamily="18" charset="0"/>
                <a:cs typeface="Times New Roman" pitchFamily="18" charset="0"/>
              </a:rPr>
              <a:t>замечать любые способности учеников;</a:t>
            </a:r>
          </a:p>
          <a:p>
            <a:pPr algn="just">
              <a:buFont typeface="Arial" pitchFamily="34" charset="0"/>
              <a:buChar char="•"/>
            </a:pPr>
            <a:r>
              <a:rPr lang="ru-RU" dirty="0" smtClean="0">
                <a:latin typeface="Times New Roman" pitchFamily="18" charset="0"/>
                <a:cs typeface="Times New Roman" pitchFamily="18" charset="0"/>
              </a:rPr>
              <a:t>создавать условия для развития познавательных способностей учеников</a:t>
            </a:r>
            <a:endParaRPr lang="ru-RU" dirty="0"/>
          </a:p>
        </p:txBody>
      </p:sp>
    </p:spTree>
  </p:cSld>
  <p:clrMapOvr>
    <a:masterClrMapping/>
  </p:clrMapOvr>
  <p:transition>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bg2">
                    <a:lumMod val="25000"/>
                  </a:schemeClr>
                </a:solidFill>
                <a:cs typeface="Times New Roman" pitchFamily="18" charset="0"/>
              </a:rPr>
              <a:t>Новизна</a:t>
            </a:r>
            <a:endParaRPr lang="ru-RU" dirty="0">
              <a:solidFill>
                <a:schemeClr val="bg2">
                  <a:lumMod val="25000"/>
                </a:schemeClr>
              </a:solidFill>
              <a:cs typeface="Times New Roman" pitchFamily="18" charset="0"/>
            </a:endParaRPr>
          </a:p>
        </p:txBody>
      </p:sp>
      <p:sp>
        <p:nvSpPr>
          <p:cNvPr id="3" name="Содержимое 2"/>
          <p:cNvSpPr>
            <a:spLocks noGrp="1"/>
          </p:cNvSpPr>
          <p:nvPr>
            <p:ph idx="1"/>
          </p:nvPr>
        </p:nvSpPr>
        <p:spPr/>
        <p:txBody>
          <a:bodyPr>
            <a:normAutofit lnSpcReduction="10000"/>
          </a:bodyPr>
          <a:lstStyle/>
          <a:p>
            <a:r>
              <a:rPr lang="ru-RU" dirty="0" smtClean="0">
                <a:latin typeface="Times New Roman" pitchFamily="18" charset="0"/>
                <a:cs typeface="Times New Roman" pitchFamily="18" charset="0"/>
              </a:rPr>
              <a:t>стимул появления любого, и особенно познавательного интереса, процесс становления познавательного интереса, углубление его, связан с неоднократным обращением к предмету интереса личности. Происходит озарение, приносящее личности новые радости познания, а с ними вместе и осознание своего развития. </a:t>
            </a:r>
            <a:endParaRPr lang="ru-RU"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Виды дидактических игр:</a:t>
            </a:r>
            <a:endParaRPr lang="ru-RU" dirty="0"/>
          </a:p>
        </p:txBody>
      </p:sp>
      <p:sp>
        <p:nvSpPr>
          <p:cNvPr id="3" name="Содержимое 2"/>
          <p:cNvSpPr>
            <a:spLocks noGrp="1"/>
          </p:cNvSpPr>
          <p:nvPr>
            <p:ph idx="1"/>
          </p:nvPr>
        </p:nvSpPr>
        <p:spPr/>
        <p:txBody>
          <a:bodyPr/>
          <a:lstStyle/>
          <a:p>
            <a:pPr lvl="0"/>
            <a:r>
              <a:rPr lang="ru-RU" dirty="0" smtClean="0">
                <a:latin typeface="Times New Roman" pitchFamily="18" charset="0"/>
                <a:cs typeface="Times New Roman" pitchFamily="18" charset="0"/>
              </a:rPr>
              <a:t>игры – упражнения;</a:t>
            </a:r>
          </a:p>
          <a:p>
            <a:pPr lvl="0"/>
            <a:r>
              <a:rPr lang="ru-RU" dirty="0" smtClean="0">
                <a:latin typeface="Times New Roman" pitchFamily="18" charset="0"/>
                <a:cs typeface="Times New Roman" pitchFamily="18" charset="0"/>
              </a:rPr>
              <a:t>игры – путешествия;</a:t>
            </a:r>
          </a:p>
          <a:p>
            <a:pPr lvl="0"/>
            <a:r>
              <a:rPr lang="ru-RU" dirty="0" smtClean="0">
                <a:latin typeface="Times New Roman" pitchFamily="18" charset="0"/>
                <a:cs typeface="Times New Roman" pitchFamily="18" charset="0"/>
              </a:rPr>
              <a:t>сюжетная (ролевая) игра;</a:t>
            </a:r>
          </a:p>
          <a:p>
            <a:pPr lvl="0"/>
            <a:r>
              <a:rPr lang="ru-RU" dirty="0" smtClean="0">
                <a:latin typeface="Times New Roman" pitchFamily="18" charset="0"/>
                <a:cs typeface="Times New Roman" pitchFamily="18" charset="0"/>
              </a:rPr>
              <a:t>игра – соревнование.</a:t>
            </a:r>
          </a:p>
          <a:p>
            <a:pPr>
              <a:buNone/>
            </a:pPr>
            <a:endParaRPr lang="ru-RU" dirty="0"/>
          </a:p>
        </p:txBody>
      </p:sp>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правила:</a:t>
            </a:r>
            <a:endParaRPr lang="ru-RU" dirty="0"/>
          </a:p>
        </p:txBody>
      </p:sp>
      <p:sp>
        <p:nvSpPr>
          <p:cNvPr id="3" name="Содержимое 2"/>
          <p:cNvSpPr>
            <a:spLocks noGrp="1"/>
          </p:cNvSpPr>
          <p:nvPr>
            <p:ph idx="1"/>
          </p:nvPr>
        </p:nvSpPr>
        <p:spPr/>
        <p:txBody>
          <a:bodyPr>
            <a:normAutofit fontScale="77500" lnSpcReduction="20000"/>
          </a:bodyPr>
          <a:lstStyle/>
          <a:p>
            <a:pPr lvl="0"/>
            <a:r>
              <a:rPr lang="ru-RU" dirty="0" smtClean="0">
                <a:latin typeface="Times New Roman" pitchFamily="18" charset="0"/>
                <a:cs typeface="Times New Roman" pitchFamily="18" charset="0"/>
              </a:rPr>
              <a:t>правила игры должны быть простыми, точно сформулированы, а содержание материала доступно для учеников;</a:t>
            </a:r>
          </a:p>
          <a:p>
            <a:pPr lvl="0"/>
            <a:r>
              <a:rPr lang="ru-RU" dirty="0" smtClean="0">
                <a:latin typeface="Times New Roman" pitchFamily="18" charset="0"/>
                <a:cs typeface="Times New Roman" pitchFamily="18" charset="0"/>
              </a:rPr>
              <a:t>игра должна давать достаточно пищи для мыслительной деятельности;</a:t>
            </a:r>
          </a:p>
          <a:p>
            <a:pPr lvl="0"/>
            <a:r>
              <a:rPr lang="ru-RU" dirty="0" smtClean="0">
                <a:latin typeface="Times New Roman" pitchFamily="18" charset="0"/>
                <a:cs typeface="Times New Roman" pitchFamily="18" charset="0"/>
              </a:rPr>
              <a:t>дидактический материал должен быть удобен в использования;</a:t>
            </a:r>
          </a:p>
          <a:p>
            <a:pPr lvl="0"/>
            <a:r>
              <a:rPr lang="ru-RU" dirty="0" smtClean="0">
                <a:latin typeface="Times New Roman" pitchFamily="18" charset="0"/>
                <a:cs typeface="Times New Roman" pitchFamily="18" charset="0"/>
              </a:rPr>
              <a:t>при проведении соревновательных игр между командами должен быть обеспечен контроль за ее результатами всеми учениками или выбранными лицами;</a:t>
            </a:r>
          </a:p>
          <a:p>
            <a:pPr lvl="0"/>
            <a:r>
              <a:rPr lang="ru-RU" dirty="0" smtClean="0">
                <a:latin typeface="Times New Roman" pitchFamily="18" charset="0"/>
                <a:cs typeface="Times New Roman" pitchFamily="18" charset="0"/>
              </a:rPr>
              <a:t>каждый ученик должен быть  участником игры;</a:t>
            </a:r>
          </a:p>
          <a:p>
            <a:pPr lvl="0"/>
            <a:r>
              <a:rPr lang="ru-RU" dirty="0" smtClean="0">
                <a:latin typeface="Times New Roman" pitchFamily="18" charset="0"/>
                <a:cs typeface="Times New Roman" pitchFamily="18" charset="0"/>
              </a:rPr>
              <a:t>сложные игры должны чередоваться с простыми, если их несколько на уроке.</a:t>
            </a:r>
          </a:p>
          <a:p>
            <a:endParaRPr lang="ru-RU" dirty="0"/>
          </a:p>
        </p:txBody>
      </p:sp>
    </p:spTree>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Игра </a:t>
            </a:r>
            <a:r>
              <a:rPr lang="ru-RU" i="1" dirty="0" smtClean="0"/>
              <a:t>“Домино”.</a:t>
            </a:r>
            <a:r>
              <a:rPr lang="ru-RU" dirty="0" smtClean="0"/>
              <a:t/>
            </a:r>
            <a:br>
              <a:rPr lang="ru-RU" dirty="0" smtClean="0"/>
            </a:br>
            <a:endParaRPr lang="ru-RU" dirty="0"/>
          </a:p>
        </p:txBody>
      </p:sp>
      <p:sp>
        <p:nvSpPr>
          <p:cNvPr id="3" name="Содержимое 2"/>
          <p:cNvSpPr>
            <a:spLocks noGrp="1"/>
          </p:cNvSpPr>
          <p:nvPr>
            <p:ph idx="1"/>
          </p:nvPr>
        </p:nvSpPr>
        <p:spPr>
          <a:xfrm>
            <a:off x="1435608" y="857232"/>
            <a:ext cx="7498080" cy="5391168"/>
          </a:xfrm>
        </p:spPr>
        <p:txBody>
          <a:bodyPr>
            <a:normAutofit/>
          </a:bodyPr>
          <a:lstStyle/>
          <a:p>
            <a:r>
              <a:rPr lang="ru-RU" sz="2400" b="1" dirty="0" smtClean="0">
                <a:latin typeface="Times New Roman" pitchFamily="18" charset="0"/>
                <a:cs typeface="Times New Roman" pitchFamily="18" charset="0"/>
              </a:rPr>
              <a:t>Правила игры:</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Для игры готовятся карточки с дифференцированными заданиями, чтобы в игре могли участвовать все ребята. Каждая карточка делится на две части. В этих частях размещают задания и ответы. Карточки раздают участникам игры. Играющие по  очереди выставляют свои карточки так, как в обычном домино, чтобы в конце игры цепочка замкнулась, но чтобы каждая следующая карточка была логически связана с предыдущей.</a:t>
            </a:r>
            <a:endParaRPr lang="ru-RU" sz="2400"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t>
            </a:r>
            <a:br>
              <a:rPr lang="ru-RU" dirty="0" smtClean="0"/>
            </a:br>
            <a:r>
              <a:rPr lang="ru-RU" dirty="0" smtClean="0"/>
              <a:t>Игра «</a:t>
            </a:r>
            <a:r>
              <a:rPr lang="ru-RU" i="1" dirty="0" smtClean="0"/>
              <a:t>Математическая викторина» </a:t>
            </a:r>
            <a:r>
              <a:rPr lang="ru-RU" dirty="0" smtClean="0"/>
              <a:t/>
            </a:r>
            <a:br>
              <a:rPr lang="ru-RU" dirty="0" smtClean="0"/>
            </a:br>
            <a:endParaRPr lang="ru-RU" dirty="0"/>
          </a:p>
        </p:txBody>
      </p:sp>
      <p:sp>
        <p:nvSpPr>
          <p:cNvPr id="3" name="Содержимое 2"/>
          <p:cNvSpPr>
            <a:spLocks noGrp="1"/>
          </p:cNvSpPr>
          <p:nvPr>
            <p:ph idx="1"/>
          </p:nvPr>
        </p:nvSpPr>
        <p:spPr/>
        <p:txBody>
          <a:bodyPr/>
          <a:lstStyle/>
          <a:p>
            <a:r>
              <a:rPr lang="ru-RU" b="1" dirty="0" smtClean="0">
                <a:latin typeface="Times New Roman" pitchFamily="18" charset="0"/>
                <a:cs typeface="Times New Roman" pitchFamily="18" charset="0"/>
              </a:rPr>
              <a:t>Правила игры:</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Доска разделена на три части по числу команд. На каждой части доски учитель записывает баллы, которые «зарабатывает» во время викторины соответствующая команда. Каждый вопрос имеет свою «стоимость», ее заранее сообщают классу.</a:t>
            </a:r>
            <a:endParaRPr lang="ru-RU"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Игра «</a:t>
            </a:r>
            <a:r>
              <a:rPr lang="ru-RU" i="1" dirty="0" smtClean="0"/>
              <a:t>Разминка»</a:t>
            </a:r>
            <a:endParaRPr lang="ru-RU" dirty="0"/>
          </a:p>
        </p:txBody>
      </p:sp>
      <p:sp>
        <p:nvSpPr>
          <p:cNvPr id="3" name="Содержимое 2"/>
          <p:cNvSpPr>
            <a:spLocks noGrp="1"/>
          </p:cNvSpPr>
          <p:nvPr>
            <p:ph idx="1"/>
          </p:nvPr>
        </p:nvSpPr>
        <p:spPr/>
        <p:txBody>
          <a:bodyPr>
            <a:normAutofit fontScale="85000" lnSpcReduction="10000"/>
          </a:bodyPr>
          <a:lstStyle/>
          <a:p>
            <a:r>
              <a:rPr lang="ru-RU" b="1" dirty="0" smtClean="0">
                <a:latin typeface="Times New Roman" pitchFamily="18" charset="0"/>
                <a:cs typeface="Times New Roman" pitchFamily="18" charset="0"/>
              </a:rPr>
              <a:t>Правила игры:</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Используется для проверки знаний теоретического материала. К доске вызывается ученик. Класс задает ему теоретические вопросы по всему курсу пройденного материала. Вызванный ученик отвечает. Если он не сможет ответить на вопрос, не него должен ответить ученик, который задал данный вопрос. За ответами следит весь класс и начисляет баллы. Условия начисления баллов и выставления оценок обсуждается с классом в начале игры.</a:t>
            </a:r>
          </a:p>
          <a:p>
            <a:endParaRPr lang="ru-RU" dirty="0"/>
          </a:p>
        </p:txBody>
      </p:sp>
    </p:spTree>
  </p:cSld>
  <p:clrMapOvr>
    <a:masterClrMapping/>
  </p:clrMapOvr>
  <p:transition>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Игра </a:t>
            </a:r>
            <a:r>
              <a:rPr lang="ru-RU" i="1" dirty="0" smtClean="0"/>
              <a:t>«Угадай - </a:t>
            </a:r>
            <a:r>
              <a:rPr lang="ru-RU" i="1" dirty="0" err="1" smtClean="0"/>
              <a:t>ка</a:t>
            </a:r>
            <a:r>
              <a:rPr lang="ru-RU" i="1" dirty="0" smtClean="0"/>
              <a:t>»</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r>
              <a:rPr lang="ru-RU" b="1" dirty="0" smtClean="0">
                <a:latin typeface="Times New Roman" pitchFamily="18" charset="0"/>
                <a:cs typeface="Times New Roman" pitchFamily="18" charset="0"/>
              </a:rPr>
              <a:t>Смысл игры</a:t>
            </a:r>
            <a:r>
              <a:rPr lang="ru-RU" dirty="0" smtClean="0">
                <a:latin typeface="Times New Roman" pitchFamily="18" charset="0"/>
                <a:cs typeface="Times New Roman" pitchFamily="18" charset="0"/>
              </a:rPr>
              <a:t> состоит в следующем: один из учеников (лучше “слабый”) выходит за дверь, он – угадывающий. С остальными ребятами выбирается объект для обсуждения (геометрическая фигура, элемент и т.д.), о котором они должны вспомнить все, что знают, не называя “объект” своим именем, а заменяя его просто словами “она, “он”, “это” и т.д., что больше подходит по смыслу. Определение дается в последнюю очередь. Другими словами, ребята пишут устное математическое сочинение о данном “объекте”. После быстрого обсуждения “угадывающий” приглашается в класс, и учащиеся описывают то, что загадали, для него.</a:t>
            </a:r>
            <a:endParaRPr lang="ru-RU"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a:bodyPr>
          <a:lstStyle/>
          <a:p>
            <a:r>
              <a:rPr lang="ru-RU" dirty="0" smtClean="0">
                <a:latin typeface="Times New Roman" pitchFamily="18" charset="0"/>
                <a:cs typeface="Times New Roman" pitchFamily="18" charset="0"/>
              </a:rPr>
              <a:t>На уроках закрепления или повторения учебного материала ученики часто теряют интерес к уроку, ведь нового они ничего не узнают. Поэтому целесообразно такие уроки проводить в нетрадиционной форме. </a:t>
            </a:r>
            <a:endParaRPr lang="ru-RU"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1435608" y="285728"/>
            <a:ext cx="7498080" cy="5962672"/>
          </a:xfrm>
        </p:spPr>
        <p:txBody>
          <a:bodyPr>
            <a:normAutofit fontScale="85000" lnSpcReduction="20000"/>
          </a:bodyPr>
          <a:lstStyle/>
          <a:p>
            <a:r>
              <a:rPr lang="ru-RU" b="1" i="1" dirty="0" smtClean="0">
                <a:latin typeface="Times New Roman" pitchFamily="18" charset="0"/>
                <a:cs typeface="Times New Roman" pitchFamily="18" charset="0"/>
              </a:rPr>
              <a:t>Карточка «Делегат».</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Капитан </a:t>
            </a:r>
            <a:r>
              <a:rPr lang="ru-RU" dirty="0" smtClean="0">
                <a:latin typeface="Times New Roman" pitchFamily="18" charset="0"/>
                <a:cs typeface="Times New Roman" pitchFamily="18" charset="0"/>
              </a:rPr>
              <a:t>команды определяет ученика, который будет выполнять решение задания у доски. Какая оценка ученику, такая  - всей команде.</a:t>
            </a:r>
          </a:p>
          <a:p>
            <a:r>
              <a:rPr lang="ru-RU" b="1" i="1" dirty="0" smtClean="0">
                <a:latin typeface="Times New Roman" pitchFamily="18" charset="0"/>
                <a:cs typeface="Times New Roman" pitchFamily="18" charset="0"/>
              </a:rPr>
              <a:t>Карточка «Вызов».</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Учитель </a:t>
            </a:r>
            <a:r>
              <a:rPr lang="ru-RU" dirty="0" smtClean="0">
                <a:latin typeface="Times New Roman" pitchFamily="18" charset="0"/>
                <a:cs typeface="Times New Roman" pitchFamily="18" charset="0"/>
              </a:rPr>
              <a:t>вызывает любого ученика, который будет выполнять решение задания у доски. Какая оценка ученику, такая  - всей команде.</a:t>
            </a:r>
          </a:p>
          <a:p>
            <a:r>
              <a:rPr lang="ru-RU" b="1" i="1" dirty="0" smtClean="0">
                <a:latin typeface="Times New Roman" pitchFamily="18" charset="0"/>
                <a:cs typeface="Times New Roman" pitchFamily="18" charset="0"/>
              </a:rPr>
              <a:t>Карточка «Доверие».</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Учитель </a:t>
            </a:r>
            <a:r>
              <a:rPr lang="ru-RU" dirty="0" smtClean="0">
                <a:latin typeface="Times New Roman" pitchFamily="18" charset="0"/>
                <a:cs typeface="Times New Roman" pitchFamily="18" charset="0"/>
              </a:rPr>
              <a:t>доверяет капитану команды оценить работу каждого ученика.</a:t>
            </a:r>
          </a:p>
          <a:p>
            <a:r>
              <a:rPr lang="ru-RU" b="1" i="1" dirty="0" smtClean="0">
                <a:latin typeface="Times New Roman" pitchFamily="18" charset="0"/>
                <a:cs typeface="Times New Roman" pitchFamily="18" charset="0"/>
              </a:rPr>
              <a:t>Карточка «Все, все, все».</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Перед </a:t>
            </a:r>
            <a:r>
              <a:rPr lang="ru-RU" dirty="0" smtClean="0">
                <a:latin typeface="Times New Roman" pitchFamily="18" charset="0"/>
                <a:cs typeface="Times New Roman" pitchFamily="18" charset="0"/>
              </a:rPr>
              <a:t>проверкой номеров все члены команды сдают тетради на проверку учителю. Оценки выставляются каждому индивидуально.</a:t>
            </a:r>
          </a:p>
          <a:p>
            <a:endParaRPr lang="ru-RU" dirty="0"/>
          </a:p>
        </p:txBody>
      </p:sp>
    </p:spTree>
  </p:cSld>
  <p:clrMapOvr>
    <a:masterClrMapping/>
  </p:clrMapOvr>
  <p:transition>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Заключение.</a:t>
            </a:r>
            <a:endParaRPr lang="ru-RU" dirty="0"/>
          </a:p>
        </p:txBody>
      </p:sp>
      <p:sp>
        <p:nvSpPr>
          <p:cNvPr id="3" name="Содержимое 2"/>
          <p:cNvSpPr>
            <a:spLocks noGrp="1"/>
          </p:cNvSpPr>
          <p:nvPr>
            <p:ph idx="1"/>
          </p:nvPr>
        </p:nvSpPr>
        <p:spPr/>
        <p:txBody>
          <a:bodyPr>
            <a:normAutofit fontScale="77500" lnSpcReduction="20000"/>
          </a:bodyPr>
          <a:lstStyle/>
          <a:p>
            <a:r>
              <a:rPr lang="ru-RU" dirty="0" smtClean="0">
                <a:latin typeface="Times New Roman" pitchFamily="18" charset="0"/>
                <a:cs typeface="Times New Roman" pitchFamily="18" charset="0"/>
              </a:rPr>
              <a:t>В процессе игры на уроке математики учащиеся незаметно для себя выполняют различные упражнения, где им приходится сравнивать множества, выполнять арифметические действия, тренироваться в устном счете, решать задачи. Игра ставит ученика в условия поиска, пробуждает интерес к победе, а отсюда – стремление быть быстрым, собранным, ловким, находчивым, уметь чётко выполнять задания, соблюдать правила игры. В играх, особенно коллективных,  формируются и нравственные качества личности. Дети учатся оказывать помощь товарищам, считаться с интересами других, сдерживать свои желания.</a:t>
            </a:r>
          </a:p>
          <a:p>
            <a:endParaRPr lang="ru-RU" dirty="0"/>
          </a:p>
        </p:txBody>
      </p:sp>
    </p:spTree>
  </p:cSld>
  <p:clrMapOvr>
    <a:masterClrMapping/>
  </p:clrMapOvr>
  <p:transition>
    <p:split orient="ver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145</TotalTime>
  <Words>909</Words>
  <PresentationFormat>Экран (4:3)</PresentationFormat>
  <Paragraphs>62</Paragraphs>
  <Slides>15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Солнцестояние</vt:lpstr>
      <vt:lpstr>Игровые технологии  как фактор активизации познавательной деятельности  учащихся  на  уроках математики</vt:lpstr>
      <vt:lpstr>Слайд 2</vt:lpstr>
      <vt:lpstr>Актуальность</vt:lpstr>
      <vt:lpstr>Основная цель:</vt:lpstr>
      <vt:lpstr>Задачи:</vt:lpstr>
      <vt:lpstr>Новизна</vt:lpstr>
      <vt:lpstr>Виды дидактических игр:</vt:lpstr>
      <vt:lpstr>Основные правила:</vt:lpstr>
      <vt:lpstr>Игра “Домино”. </vt:lpstr>
      <vt:lpstr>  Игра «Математическая викторина»  </vt:lpstr>
      <vt:lpstr>Игра «Разминка»</vt:lpstr>
      <vt:lpstr>Игра «Угадай - ка» </vt:lpstr>
      <vt:lpstr>Слайд 13</vt:lpstr>
      <vt:lpstr>Слайд 14</vt:lpstr>
      <vt:lpstr>Заключение.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Игровые технологии  как фактор активизации познавательной деятельности  учащихся  на  уроках математики</dc:title>
  <cp:lastModifiedBy>школа</cp:lastModifiedBy>
  <cp:revision>5</cp:revision>
  <dcterms:modified xsi:type="dcterms:W3CDTF">2017-11-09T02:31:20Z</dcterms:modified>
</cp:coreProperties>
</file>